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4" r:id="rId2"/>
    <p:sldId id="257" r:id="rId3"/>
    <p:sldId id="408" r:id="rId4"/>
    <p:sldId id="420" r:id="rId5"/>
    <p:sldId id="421" r:id="rId6"/>
    <p:sldId id="422" r:id="rId7"/>
    <p:sldId id="412" r:id="rId8"/>
    <p:sldId id="413" r:id="rId9"/>
    <p:sldId id="425" r:id="rId10"/>
    <p:sldId id="423" r:id="rId11"/>
    <p:sldId id="427" r:id="rId12"/>
    <p:sldId id="428" r:id="rId13"/>
    <p:sldId id="429" r:id="rId14"/>
    <p:sldId id="426" r:id="rId15"/>
    <p:sldId id="407" r:id="rId16"/>
    <p:sldId id="430" r:id="rId17"/>
    <p:sldId id="41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7"/>
    <a:srgbClr val="009900"/>
    <a:srgbClr val="E0E0E0"/>
    <a:srgbClr val="D1D1D1"/>
    <a:srgbClr val="008000"/>
    <a:srgbClr val="00CC00"/>
    <a:srgbClr val="FFCC00"/>
    <a:srgbClr val="EAEAEA"/>
    <a:srgbClr val="F7F7F7"/>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7" d="100"/>
          <a:sy n="67" d="100"/>
        </p:scale>
        <p:origin x="55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900B5-8732-48C7-91AE-5F32BD4FAA55}" type="datetimeFigureOut">
              <a:rPr lang="en-US" smtClean="0"/>
              <a:pPr/>
              <a:t>8/27/2023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E29DF-C3C5-4D14-89B5-48B54A018768}" type="slidenum">
              <a:rPr lang="en-US" smtClean="0"/>
              <a:pPr/>
              <a:t>‹#›</a:t>
            </a:fld>
            <a:endParaRPr lang="en-US"/>
          </a:p>
        </p:txBody>
      </p:sp>
    </p:spTree>
    <p:extLst>
      <p:ext uri="{BB962C8B-B14F-4D97-AF65-F5344CB8AC3E}">
        <p14:creationId xmlns:p14="http://schemas.microsoft.com/office/powerpoint/2010/main" val="351193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9C300E-6FD3-402B-9438-752AA4AE2F2E}" type="datetimeFigureOut">
              <a:rPr lang="en-US"/>
              <a:pPr>
                <a:defRPr/>
              </a:pPr>
              <a:t>8/27/2023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720213-C06F-4981-92E4-2314B9561D1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4B5DF0-90D7-439E-B78D-6079161B0B43}" type="datetimeFigureOut">
              <a:rPr lang="en-US"/>
              <a:pPr>
                <a:defRPr/>
              </a:pPr>
              <a:t>8/27/2023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935F9-6CFA-413C-B1E7-F1D18C51A6F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19B03F-6A70-49D3-BDC9-9412E932D6A9}" type="datetimeFigureOut">
              <a:rPr lang="en-US"/>
              <a:pPr>
                <a:defRPr/>
              </a:pPr>
              <a:t>8/27/2023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B62496-B6A2-4ED4-AAC3-CAEF877037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9BEDA2A3-3C66-4425-ADE7-AAA161AC21B8}" type="datetimeFigureOut">
              <a:rPr lang="en-US"/>
              <a:pPr>
                <a:defRPr/>
              </a:pPr>
              <a:t>8/27/2023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6B3F7C-531C-4034-A6C9-FC06E0F190B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10F0F3-B933-43E5-AAA6-C2E9DD276818}" type="datetimeFigureOut">
              <a:rPr lang="en-US"/>
              <a:pPr>
                <a:defRPr/>
              </a:pPr>
              <a:t>8/27/2023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79A00-9A40-4321-9AF2-32799E4B331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255B97-A332-4787-8345-950A48D0224D}" type="datetimeFigureOut">
              <a:rPr lang="en-US"/>
              <a:pPr>
                <a:defRPr/>
              </a:pPr>
              <a:t>8/27/2023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76DF82-C538-44CA-BBA2-CB4FE0BDA1A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14CE474-2316-44A9-9711-399E77AA137A}" type="datetimeFigureOut">
              <a:rPr lang="en-US"/>
              <a:pPr>
                <a:defRPr/>
              </a:pPr>
              <a:t>8/27/2023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3A0B40-E0DA-4555-819E-FF6709D6B45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BEAE184-968D-4C64-A797-5AF55B674313}" type="datetimeFigureOut">
              <a:rPr lang="en-US"/>
              <a:pPr>
                <a:defRPr/>
              </a:pPr>
              <a:t>8/27/2023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E70C16-7CD8-4467-AAC3-2F606EE65EE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194763-A0EA-4B24-8B0D-67BEA577B655}" type="datetimeFigureOut">
              <a:rPr lang="en-US"/>
              <a:pPr>
                <a:defRPr/>
              </a:pPr>
              <a:t>8/27/2023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B8E984-A359-4A24-A0B7-324A54D2502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2208ED-4629-4302-83F5-126ABE88033F}" type="datetimeFigureOut">
              <a:rPr lang="en-US"/>
              <a:pPr>
                <a:defRPr/>
              </a:pPr>
              <a:t>8/27/2023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653A87-5CCF-4930-B413-2EAC3E6928F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2BFEE6-F781-4EFF-972A-5480B5634FC0}" type="datetimeFigureOut">
              <a:rPr lang="en-US"/>
              <a:pPr>
                <a:defRPr/>
              </a:pPr>
              <a:t>8/27/2023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D7321-ADD2-4028-99F3-DFCB93D0302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E18A35-438E-4074-B5B7-787357D6FD30}" type="datetimeFigureOut">
              <a:rPr lang="en-US"/>
              <a:pPr>
                <a:defRPr/>
              </a:pPr>
              <a:t>8/27/2023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C293D8-30B4-4102-B4DB-BD0D91385D9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alpha val="92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F6321B-83F7-482C-817E-2688045EFC20}" type="datetimeFigureOut">
              <a:rPr lang="en-US"/>
              <a:pPr>
                <a:defRPr/>
              </a:pPr>
              <a:t>8/27/2023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B84D81-96C6-4ACC-B5FD-15F3853167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00">
            <a:alpha val="9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533508"/>
            <a:ext cx="7124328" cy="2204988"/>
          </a:xfrm>
        </p:spPr>
        <p:txBody>
          <a:bodyPr rtlCol="0">
            <a:normAutofit fontScale="90000"/>
          </a:bodyPr>
          <a:lstStyle/>
          <a:p>
            <a:pPr algn="r" eaLnBrk="1" fontAlgn="auto" hangingPunct="1">
              <a:spcAft>
                <a:spcPts val="0"/>
              </a:spcAft>
              <a:defRPr/>
            </a:pPr>
            <a:r>
              <a:rPr lang="es-ES_tradnl" sz="6000" b="1" dirty="0">
                <a:solidFill>
                  <a:srgbClr val="FFFF00"/>
                </a:solidFill>
              </a:rPr>
              <a:t>Casa de la Palabra</a:t>
            </a:r>
            <a:br>
              <a:rPr lang="es-ES_tradnl" sz="6000" b="1" dirty="0">
                <a:solidFill>
                  <a:srgbClr val="FFFF00"/>
                </a:solidFill>
              </a:rPr>
            </a:br>
            <a:r>
              <a:rPr lang="es-ES_tradnl" sz="6000" b="1" dirty="0">
                <a:solidFill>
                  <a:srgbClr val="FFFF00"/>
                </a:solidFill>
              </a:rPr>
              <a:t>La Historia de</a:t>
            </a:r>
            <a:br>
              <a:rPr lang="es-ES_tradnl" sz="6000" b="1" dirty="0">
                <a:solidFill>
                  <a:srgbClr val="FFFF00"/>
                </a:solidFill>
              </a:rPr>
            </a:br>
            <a:r>
              <a:rPr lang="es-ES_tradnl" sz="6000" b="1" dirty="0">
                <a:solidFill>
                  <a:srgbClr val="FFFF00"/>
                </a:solidFill>
              </a:rPr>
              <a:t> la Salvación</a:t>
            </a:r>
            <a:endParaRPr lang="en-US" sz="6000" b="1" dirty="0">
              <a:solidFill>
                <a:srgbClr val="FFFF00"/>
              </a:solidFill>
            </a:endParaRPr>
          </a:p>
        </p:txBody>
      </p:sp>
      <p:sp>
        <p:nvSpPr>
          <p:cNvPr id="14338" name="Subtitle 2"/>
          <p:cNvSpPr>
            <a:spLocks noGrp="1"/>
          </p:cNvSpPr>
          <p:nvPr>
            <p:ph type="subTitle" idx="1"/>
          </p:nvPr>
        </p:nvSpPr>
        <p:spPr>
          <a:xfrm>
            <a:off x="3135859" y="4365104"/>
            <a:ext cx="5536133" cy="2204987"/>
          </a:xfrm>
        </p:spPr>
        <p:txBody>
          <a:bodyPr/>
          <a:lstStyle/>
          <a:p>
            <a:pPr algn="r" eaLnBrk="1" hangingPunct="1"/>
            <a:r>
              <a:rPr lang="es-AR" sz="4000" b="1" dirty="0">
                <a:solidFill>
                  <a:schemeClr val="bg1"/>
                </a:solidFill>
              </a:rPr>
              <a:t>ABRAHAM: NUESTRO PADRE EN LA FE</a:t>
            </a:r>
          </a:p>
          <a:p>
            <a:pPr algn="r" eaLnBrk="1" hangingPunct="1"/>
            <a:r>
              <a:rPr lang="es-AR" sz="4400" b="1" dirty="0">
                <a:solidFill>
                  <a:srgbClr val="FFC000"/>
                </a:solidFill>
              </a:rPr>
              <a:t>SEPTIEMBRE</a:t>
            </a:r>
          </a:p>
        </p:txBody>
      </p:sp>
      <p:pic>
        <p:nvPicPr>
          <p:cNvPr id="4" name="Picture 2" descr="G:\SJD\Logos\Logo San Juan Diego color.gif">
            <a:extLst>
              <a:ext uri="{FF2B5EF4-FFF2-40B4-BE49-F238E27FC236}">
                <a16:creationId xmlns:a16="http://schemas.microsoft.com/office/drawing/2014/main" id="{BB9D85E6-0BDF-46D7-82D2-030F4A1D6637}"/>
              </a:ext>
            </a:extLst>
          </p:cNvPr>
          <p:cNvPicPr>
            <a:picLocks noChangeAspect="1" noChangeArrowheads="1"/>
          </p:cNvPicPr>
          <p:nvPr/>
        </p:nvPicPr>
        <p:blipFill>
          <a:blip r:embed="rId2" cstate="print">
            <a:biLevel thresh="75000"/>
          </a:blip>
          <a:srcRect/>
          <a:stretch>
            <a:fillRect/>
          </a:stretch>
        </p:blipFill>
        <p:spPr bwMode="auto">
          <a:xfrm>
            <a:off x="35496" y="765175"/>
            <a:ext cx="3698875" cy="5424488"/>
          </a:xfrm>
          <a:prstGeom prst="rect">
            <a:avLst/>
          </a:prstGeom>
          <a:noFill/>
          <a:ln w="9525">
            <a:noFill/>
            <a:miter lim="800000"/>
            <a:headEnd/>
            <a:tailEnd/>
          </a:ln>
        </p:spPr>
      </p:pic>
    </p:spTree>
    <p:extLst>
      <p:ext uri="{BB962C8B-B14F-4D97-AF65-F5344CB8AC3E}">
        <p14:creationId xmlns:p14="http://schemas.microsoft.com/office/powerpoint/2010/main" val="73466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386AB4-348F-4AF2-A387-7AB87FE54C1A}"/>
              </a:ext>
            </a:extLst>
          </p:cNvPr>
          <p:cNvSpPr/>
          <p:nvPr/>
        </p:nvSpPr>
        <p:spPr>
          <a:xfrm>
            <a:off x="537486" y="3013501"/>
            <a:ext cx="8069028" cy="830997"/>
          </a:xfrm>
          <a:prstGeom prst="rect">
            <a:avLst/>
          </a:prstGeom>
          <a:noFill/>
        </p:spPr>
        <p:txBody>
          <a:bodyPr wrap="square">
            <a:spAutoFit/>
          </a:bodyPr>
          <a:lstStyle/>
          <a:p>
            <a:pPr algn="ctr"/>
            <a:r>
              <a:rPr lang="es-ES" sz="4800" b="1" dirty="0">
                <a:solidFill>
                  <a:schemeClr val="bg1"/>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¿Qué nos dice la Palabra?</a:t>
            </a:r>
            <a:endParaRPr lang="en-US" sz="6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269850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47DED2-6832-2EC4-B8D9-92B1DC7F43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3664" y="592961"/>
            <a:ext cx="11288702" cy="5644351"/>
          </a:xfrm>
        </p:spPr>
      </p:pic>
      <p:sp>
        <p:nvSpPr>
          <p:cNvPr id="4" name="Content Placeholder 3">
            <a:extLst>
              <a:ext uri="{FF2B5EF4-FFF2-40B4-BE49-F238E27FC236}">
                <a16:creationId xmlns:a16="http://schemas.microsoft.com/office/drawing/2014/main" id="{D4526664-C64E-2CD4-8F8B-093138A37627}"/>
              </a:ext>
            </a:extLst>
          </p:cNvPr>
          <p:cNvSpPr>
            <a:spLocks noGrp="1"/>
          </p:cNvSpPr>
          <p:nvPr>
            <p:ph sz="half" idx="2"/>
          </p:nvPr>
        </p:nvSpPr>
        <p:spPr>
          <a:xfrm>
            <a:off x="107504" y="880993"/>
            <a:ext cx="5544616" cy="4996279"/>
          </a:xfrm>
          <a:solidFill>
            <a:schemeClr val="tx1">
              <a:lumMod val="50000"/>
              <a:lumOff val="50000"/>
              <a:alpha val="30000"/>
            </a:schemeClr>
          </a:solidFill>
        </p:spPr>
        <p:txBody>
          <a:bodyPr/>
          <a:lstStyle/>
          <a:p>
            <a:pPr marL="742950" indent="-742950">
              <a:buFont typeface="+mj-lt"/>
              <a:buAutoNum type="arabicPeriod"/>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Conocer y creer</a:t>
            </a:r>
          </a:p>
          <a:p>
            <a:pPr marL="742950" indent="-742950">
              <a:buFont typeface="+mj-lt"/>
              <a:buAutoNum type="arabicPeriod"/>
            </a:pPr>
            <a:endPar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742950" indent="-742950">
              <a:buFont typeface="+mj-lt"/>
              <a:buAutoNum type="arabicPeriod"/>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Superar las pruebas de Fe</a:t>
            </a:r>
          </a:p>
          <a:p>
            <a:pPr marL="742950" indent="-742950">
              <a:buFont typeface="+mj-lt"/>
              <a:buAutoNum type="arabicPeriod"/>
            </a:pPr>
            <a:endPar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742950" indent="-742950">
              <a:buFont typeface="+mj-lt"/>
              <a:buAutoNum type="arabicPeriod"/>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Somos peregrinos</a:t>
            </a:r>
          </a:p>
        </p:txBody>
      </p:sp>
    </p:spTree>
    <p:extLst>
      <p:ext uri="{BB962C8B-B14F-4D97-AF65-F5344CB8AC3E}">
        <p14:creationId xmlns:p14="http://schemas.microsoft.com/office/powerpoint/2010/main" val="864596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554D-42E9-CBB8-DCDD-FA4EC5D9A166}"/>
              </a:ext>
            </a:extLst>
          </p:cNvPr>
          <p:cNvSpPr>
            <a:spLocks noGrp="1"/>
          </p:cNvSpPr>
          <p:nvPr>
            <p:ph type="title"/>
          </p:nvPr>
        </p:nvSpPr>
        <p:spPr>
          <a:xfrm>
            <a:off x="107504" y="548680"/>
            <a:ext cx="3928939" cy="2016224"/>
          </a:xfrm>
          <a:ln>
            <a:solidFill>
              <a:schemeClr val="bg1">
                <a:lumMod val="95000"/>
              </a:schemeClr>
            </a:solidFill>
          </a:ln>
        </p:spPr>
        <p:txBody>
          <a:bodyPr/>
          <a:lstStyle/>
          <a:p>
            <a:r>
              <a:rPr lang="es-AR"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Superar las pruebas de fe</a:t>
            </a:r>
            <a:endParaRPr lang="en-US"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Content Placeholder 5">
            <a:extLst>
              <a:ext uri="{FF2B5EF4-FFF2-40B4-BE49-F238E27FC236}">
                <a16:creationId xmlns:a16="http://schemas.microsoft.com/office/drawing/2014/main" id="{4347DED2-6832-2EC4-B8D9-92B1DC7F43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012229" y="2996952"/>
            <a:ext cx="6048672" cy="3024336"/>
          </a:xfrm>
        </p:spPr>
      </p:pic>
      <p:sp>
        <p:nvSpPr>
          <p:cNvPr id="4" name="Content Placeholder 3">
            <a:extLst>
              <a:ext uri="{FF2B5EF4-FFF2-40B4-BE49-F238E27FC236}">
                <a16:creationId xmlns:a16="http://schemas.microsoft.com/office/drawing/2014/main" id="{D4526664-C64E-2CD4-8F8B-093138A37627}"/>
              </a:ext>
            </a:extLst>
          </p:cNvPr>
          <p:cNvSpPr>
            <a:spLocks noGrp="1"/>
          </p:cNvSpPr>
          <p:nvPr>
            <p:ph sz="half" idx="2"/>
          </p:nvPr>
        </p:nvSpPr>
        <p:spPr>
          <a:xfrm>
            <a:off x="4176464" y="571922"/>
            <a:ext cx="4967536" cy="6097438"/>
          </a:xfrm>
          <a:noFill/>
        </p:spPr>
        <p:txBody>
          <a:bodyPr/>
          <a:lstStyle/>
          <a:p>
            <a:pPr marL="0" indent="0" algn="l">
              <a:buNone/>
            </a:pPr>
            <a:r>
              <a:rPr lang="es-ES" sz="3000" b="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 eso, ustedes se regocijan a pesar de las diversas pruebas que deben sufrir momentáneamente:</a:t>
            </a:r>
          </a:p>
          <a:p>
            <a:pPr marL="0" indent="0" algn="l">
              <a:buNone/>
            </a:pPr>
            <a:r>
              <a:rPr lang="es-ES" sz="3000" b="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así, </a:t>
            </a:r>
            <a:r>
              <a:rPr lang="es-ES" sz="3000" b="1"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 fe de ustedes, una vez puesta a prueba</a:t>
            </a:r>
            <a:r>
              <a:rPr lang="es-ES" sz="3000" b="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será mucho más valiosa que el oro perecedero purificado por el fuego, y se convertirá en motivo de alabanza, de gloria y de honor el día de la Revelación de Jesucristo.</a:t>
            </a:r>
            <a:r>
              <a:rPr lang="es-AR" sz="3000" b="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marL="0" indent="0" algn="r">
              <a:buNone/>
            </a:pPr>
            <a:r>
              <a:rPr lang="es-AR" sz="2400" b="0"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es-AR" sz="2400"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Ped</a:t>
            </a:r>
            <a:r>
              <a:rPr lang="es-AR"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 6-7</a:t>
            </a:r>
            <a:endParaRPr lang="es-ES" sz="2400" b="0"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9579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554D-42E9-CBB8-DCDD-FA4EC5D9A166}"/>
              </a:ext>
            </a:extLst>
          </p:cNvPr>
          <p:cNvSpPr>
            <a:spLocks noGrp="1"/>
          </p:cNvSpPr>
          <p:nvPr>
            <p:ph type="title"/>
          </p:nvPr>
        </p:nvSpPr>
        <p:spPr>
          <a:xfrm>
            <a:off x="161256" y="44623"/>
            <a:ext cx="8712968" cy="906735"/>
          </a:xfrm>
          <a:ln>
            <a:noFill/>
          </a:ln>
        </p:spPr>
        <p:txBody>
          <a:bodyPr/>
          <a:lstStyle/>
          <a:p>
            <a:r>
              <a:rPr lang="es-AR"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Somos peregrinos</a:t>
            </a:r>
            <a:endParaRPr lang="en-US"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Content Placeholder 5">
            <a:extLst>
              <a:ext uri="{FF2B5EF4-FFF2-40B4-BE49-F238E27FC236}">
                <a16:creationId xmlns:a16="http://schemas.microsoft.com/office/drawing/2014/main" id="{4347DED2-6832-2EC4-B8D9-92B1DC7F43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82574" y="951358"/>
            <a:ext cx="9252520" cy="4626260"/>
          </a:xfrm>
        </p:spPr>
      </p:pic>
      <p:sp>
        <p:nvSpPr>
          <p:cNvPr id="4" name="Content Placeholder 3">
            <a:extLst>
              <a:ext uri="{FF2B5EF4-FFF2-40B4-BE49-F238E27FC236}">
                <a16:creationId xmlns:a16="http://schemas.microsoft.com/office/drawing/2014/main" id="{D4526664-C64E-2CD4-8F8B-093138A37627}"/>
              </a:ext>
            </a:extLst>
          </p:cNvPr>
          <p:cNvSpPr>
            <a:spLocks noGrp="1"/>
          </p:cNvSpPr>
          <p:nvPr>
            <p:ph sz="half" idx="2"/>
          </p:nvPr>
        </p:nvSpPr>
        <p:spPr>
          <a:xfrm>
            <a:off x="-26715" y="4581127"/>
            <a:ext cx="9200592" cy="2276873"/>
          </a:xfrm>
          <a:solidFill>
            <a:schemeClr val="tx1">
              <a:lumMod val="50000"/>
              <a:lumOff val="50000"/>
            </a:schemeClr>
          </a:solidFill>
        </p:spPr>
        <p:txBody>
          <a:bodyPr/>
          <a:lstStyle/>
          <a:p>
            <a:pPr marL="0" indent="0" algn="l">
              <a:buNone/>
            </a:pPr>
            <a:r>
              <a:rPr lang="es-ES" b="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 la fe, vivió como extranjero en la Tierra prometida, habitando en carpas, lo mismo que Isaac y Jacob, herederos con él de la misma promesa. Porque Abraham esperaba aquella ciudad de sólidos cimientos, cuyo arquitecto y constructor es Dios. </a:t>
            </a:r>
            <a:r>
              <a:rPr lang="es-ES" sz="1800" b="0" i="0"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a:t>
            </a:r>
            <a:r>
              <a:rPr lang="es-ES" sz="1800" b="0"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11, 9-10</a:t>
            </a:r>
            <a:endParaRPr lang="es-ES" sz="2400" b="0"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lgn="l">
              <a:buNone/>
            </a:pPr>
            <a:endParaRPr lang="es-ES" sz="2400" b="0" i="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014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386AB4-348F-4AF2-A387-7AB87FE54C1A}"/>
              </a:ext>
            </a:extLst>
          </p:cNvPr>
          <p:cNvSpPr/>
          <p:nvPr/>
        </p:nvSpPr>
        <p:spPr>
          <a:xfrm>
            <a:off x="537486" y="2644170"/>
            <a:ext cx="8069028" cy="1569660"/>
          </a:xfrm>
          <a:prstGeom prst="rect">
            <a:avLst/>
          </a:prstGeom>
          <a:noFill/>
        </p:spPr>
        <p:txBody>
          <a:bodyPr wrap="square">
            <a:spAutoFit/>
          </a:bodyPr>
          <a:lstStyle/>
          <a:p>
            <a:pPr algn="ctr"/>
            <a:r>
              <a:rPr lang="es-ES" sz="4800" b="1" dirty="0">
                <a:solidFill>
                  <a:schemeClr val="bg1"/>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¿Qué le decimos a </a:t>
            </a:r>
          </a:p>
          <a:p>
            <a:pPr algn="ctr"/>
            <a:r>
              <a:rPr lang="es-ES" sz="4800" b="1" dirty="0">
                <a:solidFill>
                  <a:schemeClr val="bg1"/>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la Palabra?</a:t>
            </a:r>
            <a:endParaRPr lang="en-US" sz="6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694569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49BAF4-24F1-4FD5-9E45-79D46EAEA838}"/>
              </a:ext>
            </a:extLst>
          </p:cNvPr>
          <p:cNvSpPr/>
          <p:nvPr/>
        </p:nvSpPr>
        <p:spPr>
          <a:xfrm>
            <a:off x="537486" y="1259175"/>
            <a:ext cx="8069028" cy="4339650"/>
          </a:xfrm>
          <a:prstGeom prst="rect">
            <a:avLst/>
          </a:prstGeom>
          <a:noFill/>
        </p:spPr>
        <p:txBody>
          <a:bodyPr wrap="square">
            <a:spAutoFit/>
          </a:bodyPr>
          <a:lstStyle/>
          <a:p>
            <a:pPr marL="514350" indent="-514350">
              <a:spcAft>
                <a:spcPts val="3600"/>
              </a:spcAft>
              <a:buFont typeface="+mj-lt"/>
              <a:buAutoNum type="arabicPeriod"/>
            </a:pPr>
            <a:r>
              <a:rPr lang="es-ES" sz="3600" dirty="0">
                <a:solidFill>
                  <a:schemeClr val="bg1"/>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En la Palabra, prestar atención a las PROMESAS de Dios.</a:t>
            </a:r>
          </a:p>
          <a:p>
            <a:pPr marL="514350" indent="-514350">
              <a:spcAft>
                <a:spcPts val="3600"/>
              </a:spcAft>
              <a:buFont typeface="+mj-lt"/>
              <a:buAutoNum type="arabicPeriod"/>
            </a:pPr>
            <a:r>
              <a:rPr lang="es-ES" sz="3600" dirty="0">
                <a:solidFill>
                  <a:schemeClr val="bg1"/>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Pedir el don de la FE – CREO SEÑOR, PERO AUMENTA MI FE.</a:t>
            </a:r>
          </a:p>
          <a:p>
            <a:pPr marL="514350" indent="-514350">
              <a:spcAft>
                <a:spcPts val="3600"/>
              </a:spcAft>
              <a:buFont typeface="+mj-lt"/>
              <a:buAutoNum type="arabicPeriod"/>
            </a:pPr>
            <a:r>
              <a:rPr lang="es-ES" sz="3600" dirty="0">
                <a:solidFill>
                  <a:schemeClr val="bg1"/>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Cada mañana, recordar – SOY PEREGRINO EN ESTA TIERRA</a:t>
            </a:r>
          </a:p>
        </p:txBody>
      </p:sp>
    </p:spTree>
    <p:extLst>
      <p:ext uri="{BB962C8B-B14F-4D97-AF65-F5344CB8AC3E}">
        <p14:creationId xmlns:p14="http://schemas.microsoft.com/office/powerpoint/2010/main" val="211775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526664-C64E-2CD4-8F8B-093138A37627}"/>
              </a:ext>
            </a:extLst>
          </p:cNvPr>
          <p:cNvSpPr>
            <a:spLocks noGrp="1"/>
          </p:cNvSpPr>
          <p:nvPr>
            <p:ph sz="half" idx="2"/>
          </p:nvPr>
        </p:nvSpPr>
        <p:spPr>
          <a:xfrm>
            <a:off x="35496" y="22895"/>
            <a:ext cx="9124875" cy="6835105"/>
          </a:xfrm>
          <a:solidFill>
            <a:schemeClr val="tx1">
              <a:lumMod val="50000"/>
              <a:lumOff val="50000"/>
              <a:alpha val="30000"/>
            </a:schemeClr>
          </a:solidFill>
        </p:spPr>
        <p:txBody>
          <a:bodyPr/>
          <a:lstStyle/>
          <a:p>
            <a:pPr marL="0" indent="0" algn="l">
              <a:buNone/>
            </a:pPr>
            <a:r>
              <a:rPr lang="es-ES" sz="1900" b="0" i="0" dirty="0">
                <a:solidFill>
                  <a:schemeClr val="bg1"/>
                </a:solidFill>
                <a:effectLst>
                  <a:outerShdw blurRad="38100" dist="38100" dir="2700000" algn="tl">
                    <a:srgbClr val="000000">
                      <a:alpha val="43137"/>
                    </a:srgbClr>
                  </a:outerShdw>
                </a:effectLst>
                <a:latin typeface="Times New Roman" panose="02020603050405020304" pitchFamily="18" charset="0"/>
              </a:rPr>
              <a:t>Ahora bien, la fe es la garantía de los bienes que se esperan, la plena certeza de las realidades que no se ven. Por ella nuestros antepasados fueron considerados dignos de aprobación.</a:t>
            </a:r>
          </a:p>
          <a:p>
            <a:pPr marL="0" indent="0" algn="l">
              <a:buNone/>
            </a:pPr>
            <a:r>
              <a:rPr lang="es-ES" sz="1900" b="0" i="0" dirty="0">
                <a:solidFill>
                  <a:schemeClr val="bg1"/>
                </a:solidFill>
                <a:effectLst>
                  <a:outerShdw blurRad="38100" dist="38100" dir="2700000" algn="tl">
                    <a:srgbClr val="000000">
                      <a:alpha val="43137"/>
                    </a:srgbClr>
                  </a:outerShdw>
                </a:effectLst>
                <a:latin typeface="Times New Roman" panose="02020603050405020304" pitchFamily="18" charset="0"/>
              </a:rPr>
              <a:t>Por la fe, Abraham, obedeciendo al llamado de Dios, partió hacia el lugar que iba a recibir en herencia, sin saber a dónde iba. Por la fe, vivió como extranjero en la Tierra prometida, habitando en carpas, lo mismo que Isaac y Jacob, herederos con él de la misma promesa. Porque Abraham esperaba aquella ciudad de sólidos cimientos, cuyo arquitecto y constructor es Dios. También por la fe, Sara recibió el poder de concebir, a pesar de su edad avanzada, porque juzgó digno de fe al que se lo prometía.</a:t>
            </a:r>
          </a:p>
          <a:p>
            <a:pPr marL="0" indent="0">
              <a:buNone/>
            </a:pPr>
            <a:r>
              <a:rPr lang="es-ES" sz="1900" b="0" i="0" dirty="0">
                <a:solidFill>
                  <a:schemeClr val="bg1"/>
                </a:solidFill>
                <a:effectLst>
                  <a:outerShdw blurRad="38100" dist="38100" dir="2700000" algn="tl">
                    <a:srgbClr val="000000">
                      <a:alpha val="43137"/>
                    </a:srgbClr>
                  </a:outerShdw>
                </a:effectLst>
                <a:latin typeface="Times New Roman" panose="02020603050405020304" pitchFamily="18" charset="0"/>
              </a:rPr>
              <a:t>Y por eso, de un solo hombre, y de un hombre ya cercano a la muerte, nació una descendencia numerosa como las estrellas del cielo e incontable como la arena que está a la orilla del mar. Todos ellos murieron en la fe, sin alcanzar el cumplimiento de las promesas: las vieron y las saludaron de lejos, reconociendo que eran extranjeros y peregrinos en la tierra. Los que hablan así demuestran claramente que buscan una patria; y si hubieran pensado en aquella de la que habían salido, habrían tenido oportunidad de regresar. Pero aspiraban a una patria mejor, nada menos que la celestial. Por eso, Dios no se avergüenza de llamarse «su Dios» y, de hecho, les ha preparado una Ciudad. Por la fe, Abraham, cuando fue puesto a prueba, presentó a Isaac como ofrenda: él ofrecía a su hijo único, al heredero de las promesas, a aquel de quien se había anunciado: De Isaac nacerá la descendencia que llevará tu nombre. Y lo ofreció, porque pensaba que Dios tenía poder, aun para resucitar a los muertos. Por eso recuperó a su hijo, y esto fue como un símbolo. </a:t>
            </a:r>
          </a:p>
          <a:p>
            <a:pPr marL="0" indent="0" algn="r">
              <a:buNone/>
            </a:pPr>
            <a:r>
              <a:rPr lang="es-ES" sz="1900" b="0" i="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s-ES" sz="1900" dirty="0" err="1">
                <a:solidFill>
                  <a:schemeClr val="bg1"/>
                </a:solidFill>
                <a:effectLst>
                  <a:outerShdw blurRad="38100" dist="38100" dir="2700000" algn="tl">
                    <a:srgbClr val="000000">
                      <a:alpha val="43137"/>
                    </a:srgbClr>
                  </a:outerShdw>
                </a:effectLst>
                <a:latin typeface="Times New Roman" panose="02020603050405020304" pitchFamily="18" charset="0"/>
              </a:rPr>
              <a:t>Heb</a:t>
            </a:r>
            <a:r>
              <a:rPr lang="es-ES" sz="1900" dirty="0">
                <a:solidFill>
                  <a:schemeClr val="bg1"/>
                </a:solidFill>
                <a:effectLst>
                  <a:outerShdw blurRad="38100" dist="38100" dir="2700000" algn="tl">
                    <a:srgbClr val="000000">
                      <a:alpha val="43137"/>
                    </a:srgbClr>
                  </a:outerShdw>
                </a:effectLst>
                <a:latin typeface="Times New Roman" panose="02020603050405020304" pitchFamily="18" charset="0"/>
              </a:rPr>
              <a:t> 11, 1-2.8-19</a:t>
            </a:r>
            <a:endParaRPr lang="es-ES" sz="1900" b="0" i="0"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marL="0" indent="0">
              <a:buNone/>
            </a:pPr>
            <a:endParaRPr lang="es-ES" sz="3200" b="0" i="0" dirty="0">
              <a:solidFill>
                <a:srgbClr val="000000"/>
              </a:solidFill>
              <a:effectLst/>
              <a:latin typeface="Times New Roman" panose="02020603050405020304" pitchFamily="18" charset="0"/>
            </a:endParaRPr>
          </a:p>
          <a:p>
            <a:pPr marL="0" indent="0">
              <a:buNone/>
            </a:pPr>
            <a:endPar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1756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900">
            <a:alpha val="9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533508"/>
            <a:ext cx="7124328" cy="2204988"/>
          </a:xfrm>
        </p:spPr>
        <p:txBody>
          <a:bodyPr rtlCol="0">
            <a:normAutofit fontScale="90000"/>
          </a:bodyPr>
          <a:lstStyle/>
          <a:p>
            <a:pPr algn="r" eaLnBrk="1" fontAlgn="auto" hangingPunct="1">
              <a:spcAft>
                <a:spcPts val="0"/>
              </a:spcAft>
              <a:defRPr/>
            </a:pPr>
            <a:r>
              <a:rPr lang="es-ES_tradnl" sz="6000" b="1" dirty="0">
                <a:solidFill>
                  <a:srgbClr val="FFFF00"/>
                </a:solidFill>
              </a:rPr>
              <a:t>Casa de la Palabra</a:t>
            </a:r>
            <a:br>
              <a:rPr lang="es-ES_tradnl" sz="6000" b="1" dirty="0">
                <a:solidFill>
                  <a:srgbClr val="FFFF00"/>
                </a:solidFill>
              </a:rPr>
            </a:br>
            <a:r>
              <a:rPr lang="es-ES_tradnl" sz="6000" b="1" dirty="0">
                <a:solidFill>
                  <a:srgbClr val="FFFF00"/>
                </a:solidFill>
              </a:rPr>
              <a:t>La Historia de</a:t>
            </a:r>
            <a:br>
              <a:rPr lang="es-ES_tradnl" sz="6000" b="1" dirty="0">
                <a:solidFill>
                  <a:srgbClr val="FFFF00"/>
                </a:solidFill>
              </a:rPr>
            </a:br>
            <a:r>
              <a:rPr lang="es-ES_tradnl" sz="6000" b="1" dirty="0">
                <a:solidFill>
                  <a:srgbClr val="FFFF00"/>
                </a:solidFill>
              </a:rPr>
              <a:t> la Salvación</a:t>
            </a:r>
            <a:endParaRPr lang="en-US" sz="6000" b="1" dirty="0">
              <a:solidFill>
                <a:srgbClr val="FFFF00"/>
              </a:solidFill>
            </a:endParaRPr>
          </a:p>
        </p:txBody>
      </p:sp>
      <p:sp>
        <p:nvSpPr>
          <p:cNvPr id="14338" name="Subtitle 2"/>
          <p:cNvSpPr>
            <a:spLocks noGrp="1"/>
          </p:cNvSpPr>
          <p:nvPr>
            <p:ph type="subTitle" idx="1"/>
          </p:nvPr>
        </p:nvSpPr>
        <p:spPr>
          <a:xfrm>
            <a:off x="3135859" y="4365104"/>
            <a:ext cx="5536133" cy="2204987"/>
          </a:xfrm>
        </p:spPr>
        <p:txBody>
          <a:bodyPr/>
          <a:lstStyle/>
          <a:p>
            <a:pPr algn="r" eaLnBrk="1" hangingPunct="1"/>
            <a:r>
              <a:rPr lang="es-AR" sz="4000" b="1" dirty="0">
                <a:solidFill>
                  <a:schemeClr val="bg1"/>
                </a:solidFill>
              </a:rPr>
              <a:t>ABRAHAM: NUESTRO PADRE EN LA FE</a:t>
            </a:r>
          </a:p>
          <a:p>
            <a:pPr algn="r" eaLnBrk="1" hangingPunct="1"/>
            <a:r>
              <a:rPr lang="es-AR" sz="4400" b="1" dirty="0">
                <a:solidFill>
                  <a:srgbClr val="FFC000"/>
                </a:solidFill>
              </a:rPr>
              <a:t>SEPTIEMBRE</a:t>
            </a:r>
          </a:p>
        </p:txBody>
      </p:sp>
      <p:pic>
        <p:nvPicPr>
          <p:cNvPr id="4" name="Picture 2" descr="G:\SJD\Logos\Logo San Juan Diego color.gif">
            <a:extLst>
              <a:ext uri="{FF2B5EF4-FFF2-40B4-BE49-F238E27FC236}">
                <a16:creationId xmlns:a16="http://schemas.microsoft.com/office/drawing/2014/main" id="{BB9D85E6-0BDF-46D7-82D2-030F4A1D6637}"/>
              </a:ext>
            </a:extLst>
          </p:cNvPr>
          <p:cNvPicPr>
            <a:picLocks noChangeAspect="1" noChangeArrowheads="1"/>
          </p:cNvPicPr>
          <p:nvPr/>
        </p:nvPicPr>
        <p:blipFill>
          <a:blip r:embed="rId2" cstate="print">
            <a:biLevel thresh="75000"/>
          </a:blip>
          <a:srcRect/>
          <a:stretch>
            <a:fillRect/>
          </a:stretch>
        </p:blipFill>
        <p:spPr bwMode="auto">
          <a:xfrm>
            <a:off x="35496" y="765175"/>
            <a:ext cx="3698875" cy="5424488"/>
          </a:xfrm>
          <a:prstGeom prst="rect">
            <a:avLst/>
          </a:prstGeom>
          <a:noFill/>
          <a:ln w="9525">
            <a:noFill/>
            <a:miter lim="800000"/>
            <a:headEnd/>
            <a:tailEnd/>
          </a:ln>
        </p:spPr>
      </p:pic>
    </p:spTree>
    <p:extLst>
      <p:ext uri="{BB962C8B-B14F-4D97-AF65-F5344CB8AC3E}">
        <p14:creationId xmlns:p14="http://schemas.microsoft.com/office/powerpoint/2010/main" val="2826184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7ACBF-3518-4D77-A24E-8857E833A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6" y="0"/>
            <a:ext cx="9115148" cy="6858000"/>
          </a:xfrm>
          <a:prstGeom prst="rect">
            <a:avLst/>
          </a:prstGeom>
        </p:spPr>
      </p:pic>
      <p:sp>
        <p:nvSpPr>
          <p:cNvPr id="5" name="Rectangle 4">
            <a:extLst>
              <a:ext uri="{FF2B5EF4-FFF2-40B4-BE49-F238E27FC236}">
                <a16:creationId xmlns:a16="http://schemas.microsoft.com/office/drawing/2014/main" id="{2853D665-3254-4EE3-8715-A5C07932B96C}"/>
              </a:ext>
            </a:extLst>
          </p:cNvPr>
          <p:cNvSpPr/>
          <p:nvPr/>
        </p:nvSpPr>
        <p:spPr>
          <a:xfrm>
            <a:off x="-108520" y="404664"/>
            <a:ext cx="9793088" cy="125355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6D5F710-2098-4795-8943-FF61D6E27F66}"/>
              </a:ext>
            </a:extLst>
          </p:cNvPr>
          <p:cNvSpPr/>
          <p:nvPr/>
        </p:nvSpPr>
        <p:spPr>
          <a:xfrm>
            <a:off x="143508" y="615943"/>
            <a:ext cx="8856984" cy="830997"/>
          </a:xfrm>
          <a:prstGeom prst="rect">
            <a:avLst/>
          </a:prstGeom>
          <a:noFill/>
        </p:spPr>
        <p:txBody>
          <a:bodyPr wrap="square">
            <a:spAutoFit/>
          </a:bodyPr>
          <a:lstStyle/>
          <a:p>
            <a:pPr algn="ctr"/>
            <a:r>
              <a:rPr lang="es-ES" sz="4800" b="1" dirty="0">
                <a:solidFill>
                  <a:schemeClr val="bg1"/>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LA HISTORIA DE LA SALVACIÓN</a:t>
            </a:r>
            <a:endParaRPr lang="en-US" sz="6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7ACBF-3518-4D77-A24E-8857E833AE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520" y="1592415"/>
            <a:ext cx="9361040" cy="5265585"/>
          </a:xfrm>
          <a:prstGeom prst="rect">
            <a:avLst/>
          </a:prstGeom>
        </p:spPr>
      </p:pic>
      <p:sp>
        <p:nvSpPr>
          <p:cNvPr id="6" name="Rectangle 5">
            <a:extLst>
              <a:ext uri="{FF2B5EF4-FFF2-40B4-BE49-F238E27FC236}">
                <a16:creationId xmlns:a16="http://schemas.microsoft.com/office/drawing/2014/main" id="{36D5F710-2098-4795-8943-FF61D6E27F66}"/>
              </a:ext>
            </a:extLst>
          </p:cNvPr>
          <p:cNvSpPr/>
          <p:nvPr/>
        </p:nvSpPr>
        <p:spPr>
          <a:xfrm>
            <a:off x="0" y="116632"/>
            <a:ext cx="7668344" cy="1323439"/>
          </a:xfrm>
          <a:prstGeom prst="rect">
            <a:avLst/>
          </a:prstGeom>
          <a:noFill/>
        </p:spPr>
        <p:txBody>
          <a:bodyPr wrap="square">
            <a:spAutoFit/>
          </a:bodyPr>
          <a:lstStyle/>
          <a:p>
            <a:pPr lvl="4" algn="ctr">
              <a:spcBef>
                <a:spcPts val="2400"/>
              </a:spcBef>
            </a:pPr>
            <a:r>
              <a:rPr lang="es-ES" sz="4000" b="1" dirty="0">
                <a:solidFill>
                  <a:schemeClr val="bg1"/>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CREYÓ EN LAS PROMESAS DE DIOS</a:t>
            </a:r>
          </a:p>
        </p:txBody>
      </p:sp>
    </p:spTree>
    <p:extLst>
      <p:ext uri="{BB962C8B-B14F-4D97-AF65-F5344CB8AC3E}">
        <p14:creationId xmlns:p14="http://schemas.microsoft.com/office/powerpoint/2010/main" val="265309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B89D-AFC9-683D-E01C-D57FADCA0C6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CD02C2A-FE87-2891-4006-21A53F296701}"/>
              </a:ext>
            </a:extLst>
          </p:cNvPr>
          <p:cNvSpPr>
            <a:spLocks noGrp="1"/>
          </p:cNvSpPr>
          <p:nvPr>
            <p:ph idx="1"/>
          </p:nvPr>
        </p:nvSpPr>
        <p:spPr>
          <a:xfrm>
            <a:off x="457200" y="2132856"/>
            <a:ext cx="8229600" cy="3196952"/>
          </a:xfrm>
        </p:spPr>
        <p:txBody>
          <a:bodyPr/>
          <a:lstStyle/>
          <a:p>
            <a:pPr marL="0" indent="0" algn="ctr">
              <a:buNone/>
            </a:pPr>
            <a:r>
              <a:rPr lang="es-AR"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 creo en las promesas de Dios</a:t>
            </a:r>
          </a:p>
          <a:p>
            <a:pPr marL="0" indent="0" algn="ctr">
              <a:buNone/>
            </a:pPr>
            <a:r>
              <a:rPr lang="es-AR"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 creo en las promesas de Dios</a:t>
            </a:r>
          </a:p>
          <a:p>
            <a:pPr marL="0" indent="0" algn="ctr">
              <a:buNone/>
            </a:pPr>
            <a:r>
              <a:rPr lang="es-AR"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 creo en las promesas de mi Señor</a:t>
            </a:r>
            <a:endParaRPr lang="en-US"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33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7ACBF-3518-4D77-A24E-8857E833AE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520" y="1697190"/>
            <a:ext cx="9361040" cy="5265585"/>
          </a:xfrm>
          <a:prstGeom prst="rect">
            <a:avLst/>
          </a:prstGeom>
        </p:spPr>
      </p:pic>
      <p:sp>
        <p:nvSpPr>
          <p:cNvPr id="6" name="Rectangle 5">
            <a:extLst>
              <a:ext uri="{FF2B5EF4-FFF2-40B4-BE49-F238E27FC236}">
                <a16:creationId xmlns:a16="http://schemas.microsoft.com/office/drawing/2014/main" id="{36D5F710-2098-4795-8943-FF61D6E27F66}"/>
              </a:ext>
            </a:extLst>
          </p:cNvPr>
          <p:cNvSpPr/>
          <p:nvPr/>
        </p:nvSpPr>
        <p:spPr>
          <a:xfrm>
            <a:off x="0" y="116632"/>
            <a:ext cx="7668344" cy="1323439"/>
          </a:xfrm>
          <a:prstGeom prst="rect">
            <a:avLst/>
          </a:prstGeom>
          <a:noFill/>
        </p:spPr>
        <p:txBody>
          <a:bodyPr wrap="square">
            <a:spAutoFit/>
          </a:bodyPr>
          <a:lstStyle/>
          <a:p>
            <a:pPr lvl="4" algn="ctr">
              <a:spcBef>
                <a:spcPts val="2400"/>
              </a:spcBef>
            </a:pPr>
            <a:r>
              <a:rPr lang="es-ES" sz="4000" b="1" dirty="0">
                <a:solidFill>
                  <a:schemeClr val="bg1"/>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CREYÓ EN LAS PROMESAS DE DIOS</a:t>
            </a:r>
          </a:p>
        </p:txBody>
      </p:sp>
      <p:sp>
        <p:nvSpPr>
          <p:cNvPr id="2" name="TextBox 1">
            <a:extLst>
              <a:ext uri="{FF2B5EF4-FFF2-40B4-BE49-F238E27FC236}">
                <a16:creationId xmlns:a16="http://schemas.microsoft.com/office/drawing/2014/main" id="{7CE06A45-72A8-8767-8AE4-9D39DB76914B}"/>
              </a:ext>
            </a:extLst>
          </p:cNvPr>
          <p:cNvSpPr txBox="1"/>
          <p:nvPr/>
        </p:nvSpPr>
        <p:spPr>
          <a:xfrm>
            <a:off x="4644008" y="3430741"/>
            <a:ext cx="3384376" cy="646331"/>
          </a:xfrm>
          <a:prstGeom prst="rect">
            <a:avLst/>
          </a:prstGeom>
          <a:solidFill>
            <a:schemeClr val="dk1">
              <a:alpha val="2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AR" sz="3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 12, 1 – 9</a:t>
            </a:r>
            <a:endParaRPr lang="en-US" sz="3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837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386AB4-348F-4AF2-A387-7AB87FE54C1A}"/>
              </a:ext>
            </a:extLst>
          </p:cNvPr>
          <p:cNvSpPr/>
          <p:nvPr/>
        </p:nvSpPr>
        <p:spPr>
          <a:xfrm>
            <a:off x="537486" y="3013501"/>
            <a:ext cx="8069028" cy="830997"/>
          </a:xfrm>
          <a:prstGeom prst="rect">
            <a:avLst/>
          </a:prstGeom>
          <a:noFill/>
        </p:spPr>
        <p:txBody>
          <a:bodyPr wrap="square">
            <a:spAutoFit/>
          </a:bodyPr>
          <a:lstStyle/>
          <a:p>
            <a:pPr algn="ctr"/>
            <a:r>
              <a:rPr lang="es-ES" sz="4800" b="1" dirty="0">
                <a:solidFill>
                  <a:schemeClr val="bg1"/>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¿Qué dice la Palabra?</a:t>
            </a:r>
            <a:endParaRPr lang="en-US" sz="60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3478113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52EEF-F4D5-FCD0-9029-15DB27E92DB1}"/>
              </a:ext>
            </a:extLst>
          </p:cNvPr>
          <p:cNvSpPr>
            <a:spLocks noGrp="1"/>
          </p:cNvSpPr>
          <p:nvPr>
            <p:ph type="title"/>
          </p:nvPr>
        </p:nvSpPr>
        <p:spPr/>
        <p:txBody>
          <a:bodyPr/>
          <a:lstStyle/>
          <a:p>
            <a:endParaRPr lang="en-US" dirty="0"/>
          </a:p>
        </p:txBody>
      </p:sp>
      <p:pic>
        <p:nvPicPr>
          <p:cNvPr id="1026" name="Picture 2" descr="A sign with red and blue text&#10;&#10;Description automatically generated">
            <a:extLst>
              <a:ext uri="{FF2B5EF4-FFF2-40B4-BE49-F238E27FC236}">
                <a16:creationId xmlns:a16="http://schemas.microsoft.com/office/drawing/2014/main" id="{F28FE8BA-32AB-50E6-0ACA-6E6FCD176E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784" y="288032"/>
            <a:ext cx="9500312" cy="62373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0CC48C3-4E4F-6A52-5920-6872F45A8EF0}"/>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6794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554D-42E9-CBB8-DCDD-FA4EC5D9A166}"/>
              </a:ext>
            </a:extLst>
          </p:cNvPr>
          <p:cNvSpPr>
            <a:spLocks noGrp="1"/>
          </p:cNvSpPr>
          <p:nvPr>
            <p:ph type="title"/>
          </p:nvPr>
        </p:nvSpPr>
        <p:spPr>
          <a:xfrm>
            <a:off x="457200" y="44624"/>
            <a:ext cx="8229600" cy="1143000"/>
          </a:xfrm>
        </p:spPr>
        <p:txBody>
          <a:bodyPr/>
          <a:lstStyle/>
          <a:p>
            <a:r>
              <a:rPr lang="es-AR"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Promesas</a:t>
            </a:r>
            <a:endParaRPr lang="en-US"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Content Placeholder 5">
            <a:extLst>
              <a:ext uri="{FF2B5EF4-FFF2-40B4-BE49-F238E27FC236}">
                <a16:creationId xmlns:a16="http://schemas.microsoft.com/office/drawing/2014/main" id="{4347DED2-6832-2EC4-B8D9-92B1DC7F43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884054" y="1189162"/>
            <a:ext cx="11288702" cy="5644351"/>
          </a:xfrm>
        </p:spPr>
      </p:pic>
      <p:sp>
        <p:nvSpPr>
          <p:cNvPr id="4" name="Content Placeholder 3">
            <a:extLst>
              <a:ext uri="{FF2B5EF4-FFF2-40B4-BE49-F238E27FC236}">
                <a16:creationId xmlns:a16="http://schemas.microsoft.com/office/drawing/2014/main" id="{D4526664-C64E-2CD4-8F8B-093138A37627}"/>
              </a:ext>
            </a:extLst>
          </p:cNvPr>
          <p:cNvSpPr>
            <a:spLocks noGrp="1"/>
          </p:cNvSpPr>
          <p:nvPr>
            <p:ph sz="half" idx="2"/>
          </p:nvPr>
        </p:nvSpPr>
        <p:spPr>
          <a:xfrm>
            <a:off x="1043608" y="1340768"/>
            <a:ext cx="5040560" cy="2952328"/>
          </a:xfrm>
        </p:spPr>
        <p:txBody>
          <a:bodyPr/>
          <a:lstStyle/>
          <a:p>
            <a:pPr marL="0" indent="0">
              <a:buNone/>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Tierra</a:t>
            </a:r>
          </a:p>
          <a:p>
            <a:pPr marL="0" indent="0">
              <a:buNone/>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Descendencia</a:t>
            </a:r>
          </a:p>
          <a:p>
            <a:pPr marL="0" indent="0">
              <a:buNone/>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Bendición Universal</a:t>
            </a:r>
            <a:endParaRPr lang="en-US"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55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554D-42E9-CBB8-DCDD-FA4EC5D9A166}"/>
              </a:ext>
            </a:extLst>
          </p:cNvPr>
          <p:cNvSpPr>
            <a:spLocks noGrp="1"/>
          </p:cNvSpPr>
          <p:nvPr>
            <p:ph type="title"/>
          </p:nvPr>
        </p:nvSpPr>
        <p:spPr>
          <a:xfrm>
            <a:off x="282352" y="24487"/>
            <a:ext cx="8579296" cy="1143000"/>
          </a:xfrm>
        </p:spPr>
        <p:txBody>
          <a:bodyPr/>
          <a:lstStyle/>
          <a:p>
            <a:r>
              <a:rPr lang="es-AR"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Tentaciones contra la confianza</a:t>
            </a:r>
            <a:endParaRPr lang="en-US" sz="48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Content Placeholder 5">
            <a:extLst>
              <a:ext uri="{FF2B5EF4-FFF2-40B4-BE49-F238E27FC236}">
                <a16:creationId xmlns:a16="http://schemas.microsoft.com/office/drawing/2014/main" id="{4347DED2-6832-2EC4-B8D9-92B1DC7F43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63974" y="1189162"/>
            <a:ext cx="11288702" cy="5644351"/>
          </a:xfrm>
        </p:spPr>
      </p:pic>
      <p:sp>
        <p:nvSpPr>
          <p:cNvPr id="4" name="Content Placeholder 3">
            <a:extLst>
              <a:ext uri="{FF2B5EF4-FFF2-40B4-BE49-F238E27FC236}">
                <a16:creationId xmlns:a16="http://schemas.microsoft.com/office/drawing/2014/main" id="{D4526664-C64E-2CD4-8F8B-093138A37627}"/>
              </a:ext>
            </a:extLst>
          </p:cNvPr>
          <p:cNvSpPr>
            <a:spLocks noGrp="1"/>
          </p:cNvSpPr>
          <p:nvPr>
            <p:ph sz="half" idx="2"/>
          </p:nvPr>
        </p:nvSpPr>
        <p:spPr>
          <a:xfrm>
            <a:off x="-36512" y="2420888"/>
            <a:ext cx="5040560" cy="2952328"/>
          </a:xfrm>
        </p:spPr>
        <p:txBody>
          <a:bodyPr/>
          <a:lstStyle/>
          <a:p>
            <a:pPr marL="742950" indent="-742950">
              <a:buFont typeface="+mj-lt"/>
              <a:buAutoNum type="arabicPeriod"/>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Dudar del obrar de Dios</a:t>
            </a:r>
          </a:p>
          <a:p>
            <a:pPr marL="742950" indent="-742950">
              <a:buFont typeface="+mj-lt"/>
              <a:buAutoNum type="arabicPeriod"/>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Volver para atrás</a:t>
            </a:r>
          </a:p>
          <a:p>
            <a:pPr marL="742950" indent="-742950">
              <a:buFont typeface="+mj-lt"/>
              <a:buAutoNum type="arabicPeriod"/>
            </a:pPr>
            <a:r>
              <a:rPr lang="es-AR" sz="4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 miedo</a:t>
            </a:r>
          </a:p>
        </p:txBody>
      </p:sp>
    </p:spTree>
    <p:extLst>
      <p:ext uri="{BB962C8B-B14F-4D97-AF65-F5344CB8AC3E}">
        <p14:creationId xmlns:p14="http://schemas.microsoft.com/office/powerpoint/2010/main" val="3995591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10054</TotalTime>
  <Words>668</Words>
  <Application>Microsoft Office PowerPoint</Application>
  <PresentationFormat>On-screen Show (4:3)</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Times New Roman</vt:lpstr>
      <vt:lpstr>Office Theme</vt:lpstr>
      <vt:lpstr>Casa de la Palabra La Historia de  la Salvación</vt:lpstr>
      <vt:lpstr>PowerPoint Presentation</vt:lpstr>
      <vt:lpstr>PowerPoint Presentation</vt:lpstr>
      <vt:lpstr>PowerPoint Presentation</vt:lpstr>
      <vt:lpstr>PowerPoint Presentation</vt:lpstr>
      <vt:lpstr>PowerPoint Presentation</vt:lpstr>
      <vt:lpstr>PowerPoint Presentation</vt:lpstr>
      <vt:lpstr>3 Promesas</vt:lpstr>
      <vt:lpstr>Tentaciones contra la confianza</vt:lpstr>
      <vt:lpstr>PowerPoint Presentation</vt:lpstr>
      <vt:lpstr>PowerPoint Presentation</vt:lpstr>
      <vt:lpstr>Superar las pruebas de fe</vt:lpstr>
      <vt:lpstr>Somos peregrinos</vt:lpstr>
      <vt:lpstr>PowerPoint Presentation</vt:lpstr>
      <vt:lpstr>PowerPoint Presentation</vt:lpstr>
      <vt:lpstr>PowerPoint Presentation</vt:lpstr>
      <vt:lpstr>Casa de la Palabra La Historia de  la Salvación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de Música</dc:title>
  <dc:creator>Teologos</dc:creator>
  <cp:lastModifiedBy>savannah sully</cp:lastModifiedBy>
  <cp:revision>182</cp:revision>
  <dcterms:created xsi:type="dcterms:W3CDTF">2013-10-06T01:31:46Z</dcterms:created>
  <dcterms:modified xsi:type="dcterms:W3CDTF">2023-08-28T04:41:44Z</dcterms:modified>
</cp:coreProperties>
</file>